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5" r:id="rId17"/>
    <p:sldId id="271" r:id="rId18"/>
    <p:sldId id="272" r:id="rId19"/>
    <p:sldId id="273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7" r:id="rId31"/>
    <p:sldId id="288" r:id="rId32"/>
    <p:sldId id="284" r:id="rId33"/>
    <p:sldId id="289" r:id="rId34"/>
    <p:sldId id="290" r:id="rId35"/>
    <p:sldId id="291" r:id="rId36"/>
    <p:sldId id="292" r:id="rId37"/>
    <p:sldId id="293" r:id="rId38"/>
    <p:sldId id="294" r:id="rId39"/>
    <p:sldId id="306" r:id="rId40"/>
    <p:sldId id="296" r:id="rId41"/>
    <p:sldId id="298" r:id="rId42"/>
    <p:sldId id="307" r:id="rId43"/>
    <p:sldId id="299" r:id="rId44"/>
    <p:sldId id="300" r:id="rId45"/>
    <p:sldId id="301" r:id="rId46"/>
    <p:sldId id="302" r:id="rId47"/>
    <p:sldId id="303" r:id="rId4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8640-DB72-4913-ACE5-CB20267F800C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1179-869D-4ACE-A5B6-AB8C8DB0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7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8640-DB72-4913-ACE5-CB20267F800C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1179-869D-4ACE-A5B6-AB8C8DB0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6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8640-DB72-4913-ACE5-CB20267F800C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1179-869D-4ACE-A5B6-AB8C8DB0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01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8640-DB72-4913-ACE5-CB20267F800C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1179-869D-4ACE-A5B6-AB8C8DB0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9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8640-DB72-4913-ACE5-CB20267F800C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1179-869D-4ACE-A5B6-AB8C8DB0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48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8640-DB72-4913-ACE5-CB20267F800C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1179-869D-4ACE-A5B6-AB8C8DB0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5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8640-DB72-4913-ACE5-CB20267F800C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1179-869D-4ACE-A5B6-AB8C8DB0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28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8640-DB72-4913-ACE5-CB20267F800C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1179-869D-4ACE-A5B6-AB8C8DB0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80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8640-DB72-4913-ACE5-CB20267F800C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1179-869D-4ACE-A5B6-AB8C8DB0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23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8640-DB72-4913-ACE5-CB20267F800C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1179-869D-4ACE-A5B6-AB8C8DB0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30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8640-DB72-4913-ACE5-CB20267F800C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1179-869D-4ACE-A5B6-AB8C8DB0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7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F8640-DB72-4913-ACE5-CB20267F800C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D1179-869D-4ACE-A5B6-AB8C8DB0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0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28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image" Target="../media/image27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2.xml"/><Relationship Id="rId5" Type="http://schemas.microsoft.com/office/2007/relationships/media" Target="../media/media3.wav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wav"/><Relationship Id="rId13" Type="http://schemas.microsoft.com/office/2007/relationships/media" Target="../media/media12.wav"/><Relationship Id="rId18" Type="http://schemas.openxmlformats.org/officeDocument/2006/relationships/audio" Target="../media/media14.wav"/><Relationship Id="rId3" Type="http://schemas.microsoft.com/office/2007/relationships/media" Target="../media/media7.wav"/><Relationship Id="rId21" Type="http://schemas.openxmlformats.org/officeDocument/2006/relationships/image" Target="../media/image28.png"/><Relationship Id="rId7" Type="http://schemas.microsoft.com/office/2007/relationships/media" Target="../media/media9.wav"/><Relationship Id="rId12" Type="http://schemas.openxmlformats.org/officeDocument/2006/relationships/audio" Target="../media/media11.wav"/><Relationship Id="rId17" Type="http://schemas.microsoft.com/office/2007/relationships/media" Target="../media/media14.wav"/><Relationship Id="rId2" Type="http://schemas.openxmlformats.org/officeDocument/2006/relationships/audio" Target="../media/media6.wav"/><Relationship Id="rId16" Type="http://schemas.openxmlformats.org/officeDocument/2006/relationships/audio" Target="../media/media13.wav"/><Relationship Id="rId20" Type="http://schemas.openxmlformats.org/officeDocument/2006/relationships/image" Target="../media/image40.png"/><Relationship Id="rId1" Type="http://schemas.microsoft.com/office/2007/relationships/media" Target="../media/media6.wav"/><Relationship Id="rId6" Type="http://schemas.openxmlformats.org/officeDocument/2006/relationships/audio" Target="../media/media8.wav"/><Relationship Id="rId11" Type="http://schemas.microsoft.com/office/2007/relationships/media" Target="../media/media11.wav"/><Relationship Id="rId5" Type="http://schemas.microsoft.com/office/2007/relationships/media" Target="../media/media8.wav"/><Relationship Id="rId15" Type="http://schemas.microsoft.com/office/2007/relationships/media" Target="../media/media13.wav"/><Relationship Id="rId10" Type="http://schemas.openxmlformats.org/officeDocument/2006/relationships/audio" Target="../media/media10.wav"/><Relationship Id="rId19" Type="http://schemas.openxmlformats.org/officeDocument/2006/relationships/slideLayout" Target="../slideLayouts/slideLayout2.xml"/><Relationship Id="rId4" Type="http://schemas.openxmlformats.org/officeDocument/2006/relationships/audio" Target="../media/media7.wav"/><Relationship Id="rId9" Type="http://schemas.microsoft.com/office/2007/relationships/media" Target="../media/media10.wav"/><Relationship Id="rId14" Type="http://schemas.openxmlformats.org/officeDocument/2006/relationships/audio" Target="../media/media12.wav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png"/><Relationship Id="rId4" Type="http://schemas.openxmlformats.org/officeDocument/2006/relationships/image" Target="../media/image3.wmf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Speech Factorization: Squeeze Stereo Information from Speech Signals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Dong Wang, Tsinghua University</a:t>
            </a:r>
          </a:p>
          <a:p>
            <a:r>
              <a:rPr lang="en-US" dirty="0" smtClean="0"/>
              <a:t>APSIPA 2019 Winter School</a:t>
            </a:r>
          </a:p>
          <a:p>
            <a:r>
              <a:rPr lang="en-US" dirty="0" smtClean="0"/>
              <a:t>2019/11/16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65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seeking new factorization approaches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Ideally flexible enough</a:t>
            </a:r>
          </a:p>
          <a:p>
            <a:r>
              <a:rPr lang="en-US" dirty="0" smtClean="0"/>
              <a:t>Ideally task-oritented </a:t>
            </a:r>
          </a:p>
          <a:p>
            <a:r>
              <a:rPr lang="en-US" dirty="0" smtClean="0"/>
              <a:t>Ideally temporal dependent</a:t>
            </a:r>
          </a:p>
          <a:p>
            <a:r>
              <a:rPr lang="en-US" dirty="0" smtClean="0"/>
              <a:t>Ideally complete</a:t>
            </a:r>
          </a:p>
          <a:p>
            <a:r>
              <a:rPr lang="en-US" altLang="zh-CN" dirty="0" smtClean="0"/>
              <a:t>Ideally discriminative</a:t>
            </a:r>
          </a:p>
          <a:p>
            <a:r>
              <a:rPr lang="en-US" dirty="0" smtClean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85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Fujisaki Model: A possible theoretical framework 20 years ago </a:t>
            </a:r>
            <a:endParaRPr lang="en-US" dirty="0"/>
          </a:p>
        </p:txBody>
      </p:sp>
      <p:pic>
        <p:nvPicPr>
          <p:cNvPr id="4" name="Picture 2" descr="语音生成模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186" y="2012857"/>
            <a:ext cx="7532787" cy="337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619623" y="5669741"/>
            <a:ext cx="8683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latin typeface="Times New Roman" panose="02020603050405020304" pitchFamily="18" charset="0"/>
              </a:rPr>
              <a:t>Fujisaki H. Prosody, models, and spontaneous speech [M]//Computing prosody. Springer, New York, NY, 1997: 27-42.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Unfortunately, it is only conceptual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don’t know the convolution nature, so cannot establish the generative model</a:t>
            </a:r>
          </a:p>
          <a:p>
            <a:r>
              <a:rPr lang="en-US" dirty="0" smtClean="0"/>
              <a:t>We don’t know the inference method</a:t>
            </a:r>
          </a:p>
          <a:p>
            <a:r>
              <a:rPr lang="en-US" dirty="0" smtClean="0"/>
              <a:t>We don’t know if it is true</a:t>
            </a:r>
          </a:p>
          <a:p>
            <a:r>
              <a:rPr lang="en-US" dirty="0" smtClean="0"/>
              <a:t>In summary, we cannot convert it to a computational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93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“dark”的图片搜索结果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902" y="638301"/>
            <a:ext cx="10362945" cy="518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5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new observations made us happy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Short-time speaker recognition</a:t>
            </a:r>
          </a:p>
          <a:p>
            <a:r>
              <a:rPr lang="en-US" dirty="0" smtClean="0"/>
              <a:t>Neural vocoder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198" y="2787832"/>
            <a:ext cx="7457901" cy="381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1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Puzzle on speaker traits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5543550" cy="4351338"/>
          </a:xfrm>
        </p:spPr>
        <p:txBody>
          <a:bodyPr/>
          <a:lstStyle/>
          <a:p>
            <a:r>
              <a:rPr lang="en-US" dirty="0" smtClean="0"/>
              <a:t>A long-term question: is speaker trait a long-term property?</a:t>
            </a:r>
          </a:p>
          <a:p>
            <a:pPr lvl="1"/>
            <a:r>
              <a:rPr lang="en-US" dirty="0" smtClean="0"/>
              <a:t>If Yes, then we have no hope to factorize speech in short time, as speaker traits are important.</a:t>
            </a:r>
          </a:p>
          <a:p>
            <a:pPr lvl="1"/>
            <a:r>
              <a:rPr lang="en-US" dirty="0" smtClean="0"/>
              <a:t>If No, then good….</a:t>
            </a:r>
          </a:p>
          <a:p>
            <a:r>
              <a:rPr lang="en-US" dirty="0" smtClean="0"/>
              <a:t>Unfortunately, the 30 years of speaker recognition research seems give an answer ‘Yes’.</a:t>
            </a:r>
          </a:p>
          <a:p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956" y="1435100"/>
            <a:ext cx="5046643" cy="465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6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“sorrow icon”的图片搜索结果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178" y="1209853"/>
            <a:ext cx="4028897" cy="402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3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on shor-time speaker feature </a:t>
            </a:r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1723" y="5290210"/>
            <a:ext cx="10515600" cy="8406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Learn speaker-dependent features driven by speaker discrimination</a:t>
            </a:r>
          </a:p>
          <a:p>
            <a:r>
              <a:rPr lang="en-US" dirty="0" smtClean="0"/>
              <a:t>Frame-based representation, average-based back-end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541" y="1554353"/>
            <a:ext cx="4464022" cy="36181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88605" y="6364784"/>
            <a:ext cx="114147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/>
              <a:t>E. Variani, X. Lei, E. McDermott, I. L. Moreno, and J. </a:t>
            </a:r>
            <a:r>
              <a:rPr lang="en-US" altLang="zh-CN" sz="1200" dirty="0" smtClean="0"/>
              <a:t>Gonzalez- Dominguez</a:t>
            </a:r>
            <a:r>
              <a:rPr lang="en-US" altLang="zh-CN" sz="1200" dirty="0"/>
              <a:t>, “Deep neural networks for small footprint </a:t>
            </a:r>
            <a:r>
              <a:rPr lang="en-US" altLang="zh-CN" sz="1200" dirty="0" smtClean="0"/>
              <a:t>text-dependent speaker </a:t>
            </a:r>
            <a:r>
              <a:rPr lang="en-US" altLang="zh-CN" sz="1200" dirty="0"/>
              <a:t>verification,” </a:t>
            </a:r>
            <a:r>
              <a:rPr lang="en-US" altLang="zh-CN" sz="1200" dirty="0" smtClean="0"/>
              <a:t>ICASSP 2014.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9343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Success on shor-time speaker feature learning</a:t>
            </a:r>
            <a:endParaRPr lang="en-US" dirty="0"/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1617215" y="5476984"/>
            <a:ext cx="9009888" cy="859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 smtClean="0"/>
              <a:t>L.L et al, </a:t>
            </a:r>
            <a:r>
              <a:rPr lang="en-US" altLang="zh-CN" sz="1600" dirty="0"/>
              <a:t>Deep Speaker Feature Learning for Text-independent Speaker </a:t>
            </a:r>
            <a:r>
              <a:rPr lang="en-US" altLang="zh-CN" sz="1600" dirty="0" smtClean="0"/>
              <a:t>Verification, Interspeech 2017.</a:t>
            </a:r>
          </a:p>
          <a:p>
            <a:endParaRPr lang="zh-CN" altLang="en-US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009" y="1988104"/>
            <a:ext cx="762952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35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Success on shor-time speaker feature learning</a:t>
            </a:r>
            <a:endParaRPr 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169AB3F-3626-4606-A5E5-F02FC4108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507" y="2263895"/>
            <a:ext cx="8039454" cy="2828696"/>
          </a:xfrm>
          <a:prstGeom prst="rect">
            <a:avLst/>
          </a:prstGeom>
        </p:spPr>
      </p:pic>
      <p:sp>
        <p:nvSpPr>
          <p:cNvPr id="5" name="内容占位符 2"/>
          <p:cNvSpPr>
            <a:spLocks noGrp="1"/>
          </p:cNvSpPr>
          <p:nvPr/>
        </p:nvSpPr>
        <p:spPr>
          <a:xfrm>
            <a:off x="1753693" y="5449688"/>
            <a:ext cx="9009888" cy="859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 smtClean="0"/>
              <a:t>L.L et al, </a:t>
            </a:r>
            <a:r>
              <a:rPr lang="en-US" altLang="zh-CN" sz="1600" dirty="0"/>
              <a:t>Deep Speaker Feature Learning for Text-independent Speaker </a:t>
            </a:r>
            <a:r>
              <a:rPr lang="en-US" altLang="zh-CN" sz="1600" dirty="0" smtClean="0"/>
              <a:t>Verification, Interspeech 2017.</a:t>
            </a:r>
          </a:p>
          <a:p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2454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speech signal</a:t>
            </a:r>
            <a:endParaRPr 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276302" y="4557127"/>
            <a:ext cx="5254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Rich information blended in speech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Unknown independent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Unknown convolution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729" y="2725453"/>
            <a:ext cx="7128792" cy="91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/>
          <p:nvPr/>
        </p:nvSpPr>
        <p:spPr>
          <a:xfrm>
            <a:off x="2716383" y="2356121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Linguistic content</a:t>
            </a:r>
            <a:endParaRPr lang="zh-CN" altLang="en-US" dirty="0"/>
          </a:p>
        </p:txBody>
      </p:sp>
      <p:sp>
        <p:nvSpPr>
          <p:cNvPr id="7" name="TextBox 5"/>
          <p:cNvSpPr txBox="1"/>
          <p:nvPr/>
        </p:nvSpPr>
        <p:spPr>
          <a:xfrm>
            <a:off x="4516583" y="235612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Speaker</a:t>
            </a:r>
            <a:endParaRPr lang="zh-CN" altLang="en-US" dirty="0"/>
          </a:p>
        </p:txBody>
      </p:sp>
      <p:sp>
        <p:nvSpPr>
          <p:cNvPr id="8" name="TextBox 6"/>
          <p:cNvSpPr txBox="1"/>
          <p:nvPr/>
        </p:nvSpPr>
        <p:spPr>
          <a:xfrm>
            <a:off x="6629967" y="233135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Style</a:t>
            </a:r>
            <a:endParaRPr lang="zh-CN" altLang="en-US" dirty="0"/>
          </a:p>
        </p:txBody>
      </p:sp>
      <p:sp>
        <p:nvSpPr>
          <p:cNvPr id="9" name="TextBox 7"/>
          <p:cNvSpPr txBox="1"/>
          <p:nvPr/>
        </p:nvSpPr>
        <p:spPr>
          <a:xfrm>
            <a:off x="2926569" y="34659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Noise</a:t>
            </a:r>
            <a:endParaRPr lang="zh-CN" altLang="en-US" dirty="0"/>
          </a:p>
        </p:txBody>
      </p:sp>
      <p:sp>
        <p:nvSpPr>
          <p:cNvPr id="10" name="TextBox 8"/>
          <p:cNvSpPr txBox="1"/>
          <p:nvPr/>
        </p:nvSpPr>
        <p:spPr>
          <a:xfrm>
            <a:off x="4582753" y="34659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Channel</a:t>
            </a:r>
            <a:endParaRPr lang="zh-CN" altLang="en-US" dirty="0"/>
          </a:p>
        </p:txBody>
      </p:sp>
      <p:sp>
        <p:nvSpPr>
          <p:cNvPr id="11" name="TextBox 9"/>
          <p:cNvSpPr txBox="1"/>
          <p:nvPr/>
        </p:nvSpPr>
        <p:spPr>
          <a:xfrm>
            <a:off x="6629967" y="345662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Emotion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471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377" y="1269669"/>
            <a:ext cx="9467850" cy="3486150"/>
          </a:xfrm>
          <a:prstGeom prst="rect">
            <a:avLst/>
          </a:prstGeom>
        </p:spPr>
      </p:pic>
      <p:sp>
        <p:nvSpPr>
          <p:cNvPr id="5" name="内容占位符 2"/>
          <p:cNvSpPr>
            <a:spLocks noGrp="1"/>
          </p:cNvSpPr>
          <p:nvPr/>
        </p:nvSpPr>
        <p:spPr>
          <a:xfrm>
            <a:off x="1787812" y="5094847"/>
            <a:ext cx="9009888" cy="859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 smtClean="0"/>
              <a:t>L.L et al, </a:t>
            </a:r>
            <a:r>
              <a:rPr lang="en-US" altLang="zh-CN" sz="1600" dirty="0"/>
              <a:t>Deep Speaker Feature Learning for Text-independent Speaker </a:t>
            </a:r>
            <a:r>
              <a:rPr lang="en-US" altLang="zh-CN" sz="1600" dirty="0" smtClean="0"/>
              <a:t>Verification, Interspeech 2017.</a:t>
            </a:r>
          </a:p>
          <a:p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3067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1872280" y="2135967"/>
            <a:ext cx="8790296" cy="1088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Speaker </a:t>
            </a:r>
            <a:r>
              <a:rPr lang="en-US" altLang="zh-CN" dirty="0">
                <a:solidFill>
                  <a:srgbClr val="FF0000"/>
                </a:solidFill>
              </a:rPr>
              <a:t>characteristics are </a:t>
            </a:r>
            <a:r>
              <a:rPr lang="en-US" altLang="zh-CN" dirty="0" smtClean="0">
                <a:solidFill>
                  <a:srgbClr val="FF0000"/>
                </a:solidFill>
              </a:rPr>
              <a:t>largely </a:t>
            </a:r>
            <a:r>
              <a:rPr lang="en-US" altLang="zh-CN" sz="4000" dirty="0" smtClean="0">
                <a:solidFill>
                  <a:srgbClr val="FF0000"/>
                </a:solidFill>
              </a:rPr>
              <a:t>short-time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patterns!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AutoShape 2" descr="“surprise icon”的图片搜索结果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571" y="3295666"/>
            <a:ext cx="342857" cy="2666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790" y="3705387"/>
            <a:ext cx="2641270" cy="2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5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Puzzle on speech synthesis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always needed a vocoder that uses both source and filter</a:t>
            </a:r>
          </a:p>
          <a:p>
            <a:r>
              <a:rPr lang="en-US" dirty="0" smtClean="0"/>
              <a:t>It is a complete info approach, to derive both phase and magnitude</a:t>
            </a:r>
          </a:p>
          <a:p>
            <a:endParaRPr lang="en-US" dirty="0"/>
          </a:p>
        </p:txBody>
      </p:sp>
      <p:sp>
        <p:nvSpPr>
          <p:cNvPr id="4" name="矩形 4"/>
          <p:cNvSpPr>
            <a:spLocks noChangeArrowheads="1"/>
          </p:cNvSpPr>
          <p:nvPr/>
        </p:nvSpPr>
        <p:spPr bwMode="auto">
          <a:xfrm>
            <a:off x="2049133" y="6489700"/>
            <a:ext cx="807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/>
              <a:t>http://147.162.36.50/cochlea/cochleapages/theory/sndproc/sndcomm.htm</a:t>
            </a:r>
            <a:endParaRPr lang="zh-CN" altLang="en-US" sz="1800"/>
          </a:p>
        </p:txBody>
      </p:sp>
      <p:pic>
        <p:nvPicPr>
          <p:cNvPr id="5" name="Picture 2" descr="“formant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732" y="2986896"/>
            <a:ext cx="8637436" cy="298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70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just use the magnitude? 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99" y="1825625"/>
            <a:ext cx="3781425" cy="4351338"/>
          </a:xfrm>
        </p:spPr>
        <p:txBody>
          <a:bodyPr/>
          <a:lstStyle/>
          <a:p>
            <a:r>
              <a:rPr lang="en-US" dirty="0" smtClean="0"/>
              <a:t>Seems not easy, as we need both phase and magnitude.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209" y="1825625"/>
            <a:ext cx="6111343" cy="41624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33800" y="5522822"/>
            <a:ext cx="8020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https://www.google.com/url?sa=i&amp;source=images&amp;cd=&amp;ved=2ahUKEwijyeX4-O7lAhUMZt4KHQUNBNAQjRx6BAgBEAQ&amp;url=https%3A%2F%2Fwww.youtube.com%2Fwatch%3Fv%3DObklYbQaX24&amp;psig=AOvVaw3AZefJUFh4Kd4JOTL05HaP&amp;ust=1574000933521714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28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vocoder eliminates phase!</a:t>
            </a:r>
            <a:endParaRPr lang="en-US" dirty="0"/>
          </a:p>
        </p:txBody>
      </p:sp>
      <p:sp>
        <p:nvSpPr>
          <p:cNvPr id="4" name="AutoShape 2" descr="“wavenet with spectrum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168" y="1351756"/>
            <a:ext cx="5928632" cy="452731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514975" y="606957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200" dirty="0"/>
              <a:t>Yi </a:t>
            </a:r>
            <a:r>
              <a:rPr lang="en-US" altLang="zh-CN" sz="1200" dirty="0" smtClean="0"/>
              <a:t>Zhao et al., “</a:t>
            </a:r>
            <a:r>
              <a:rPr lang="en-US" altLang="zh-CN" sz="1200" b="1" i="0" u="none" strike="noStrike" dirty="0" smtClean="0">
                <a:effectLst/>
                <a:latin typeface="Roboto"/>
              </a:rPr>
              <a:t>Wasserstein GAN and Waveform Loss-based Acoustic Model Training for Multi-speaker Text-to-Speech Synthesis Systems Using a WaveNet Vocoder”</a:t>
            </a:r>
            <a:endParaRPr lang="en-US" sz="1200" dirty="0"/>
          </a:p>
        </p:txBody>
      </p:sp>
      <p:sp>
        <p:nvSpPr>
          <p:cNvPr id="10" name="文本框 9"/>
          <p:cNvSpPr txBox="1"/>
          <p:nvPr/>
        </p:nvSpPr>
        <p:spPr>
          <a:xfrm>
            <a:off x="460375" y="1981200"/>
            <a:ext cx="43592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WaveNet accept magnitude spectrum/ceptrum, and produce very nature speech</a:t>
            </a:r>
          </a:p>
          <a:p>
            <a:pPr marL="342900" indent="-342900">
              <a:buAutoNum type="arabicPeriod"/>
            </a:pPr>
            <a:r>
              <a:rPr lang="en-US" dirty="0" smtClean="0"/>
              <a:t>It means that mangnitude spectrum provides sufficient information for speech!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5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1872280" y="2135967"/>
            <a:ext cx="8790296" cy="1088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Seems we don’t need bother much on phase!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AutoShape 2" descr="“surprise icon”的图片搜索结果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571" y="3295666"/>
            <a:ext cx="342857" cy="2666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790" y="3705387"/>
            <a:ext cx="2641270" cy="2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1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we have more confidence on Fujisaki model!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Short-time speaker recognition</a:t>
            </a:r>
          </a:p>
          <a:p>
            <a:pPr lvl="1"/>
            <a:r>
              <a:rPr lang="en-US" altLang="zh-CN" dirty="0" smtClean="0"/>
              <a:t>We can focus on short-term factorization</a:t>
            </a:r>
            <a:endParaRPr lang="en-US" altLang="zh-CN" dirty="0" smtClean="0"/>
          </a:p>
          <a:p>
            <a:r>
              <a:rPr lang="en-US" altLang="zh-CN" dirty="0" smtClean="0"/>
              <a:t>Neural vocoder</a:t>
            </a:r>
          </a:p>
          <a:p>
            <a:pPr lvl="1"/>
            <a:r>
              <a:rPr lang="en-US" altLang="zh-CN" dirty="0" smtClean="0"/>
              <a:t>We can focus on magnitude spectrum</a:t>
            </a:r>
          </a:p>
          <a:p>
            <a:r>
              <a:rPr lang="en-US" altLang="zh-CN" dirty="0" smtClean="0"/>
              <a:t>But how to define the convolution?</a:t>
            </a:r>
          </a:p>
          <a:p>
            <a:pPr lvl="1"/>
            <a:r>
              <a:rPr lang="en-US" altLang="zh-CN" dirty="0" smtClean="0"/>
              <a:t>We don’t assume the exact convolution form, by learn it from data using DNN</a:t>
            </a:r>
          </a:p>
          <a:p>
            <a:pPr lvl="1"/>
            <a:r>
              <a:rPr lang="en-US" altLang="zh-CN" dirty="0" smtClean="0"/>
              <a:t>We only assume the convolution order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78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cascaded factorization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52" y="1577263"/>
            <a:ext cx="67151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451189" y="5844463"/>
            <a:ext cx="99026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666666"/>
                </a:solidFill>
                <a:latin typeface="Verdana" panose="020B0604030504040204" pitchFamily="34" charset="0"/>
              </a:rPr>
              <a:t>Lantian Li, Dong Wang, Yixiang Chen, Ying Shi, Zhiyuan Tang, "DEEP FACTORIZATION FOR SPEECH SIGNAL", ICASSP 2018</a:t>
            </a:r>
            <a:endParaRPr lang="en-US" sz="1400" dirty="0"/>
          </a:p>
        </p:txBody>
      </p:sp>
      <p:sp>
        <p:nvSpPr>
          <p:cNvPr id="6" name="文本框 5"/>
          <p:cNvSpPr txBox="1"/>
          <p:nvPr/>
        </p:nvSpPr>
        <p:spPr>
          <a:xfrm>
            <a:off x="7629525" y="1785938"/>
            <a:ext cx="32099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Key feature: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Using task-oriented model to infer factors sequentially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Significant factors are inferred first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Purely discriminative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629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to emotion recognition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613" y="2665389"/>
            <a:ext cx="5886450" cy="265747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86" y="2509624"/>
            <a:ext cx="5998027" cy="38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84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Completeness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51" y="1690688"/>
            <a:ext cx="7346974" cy="479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59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Factorize speech signals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Factorize speech signals into simple factors are highly deriable</a:t>
            </a:r>
          </a:p>
          <a:p>
            <a:r>
              <a:rPr lang="en-US" dirty="0" smtClean="0"/>
              <a:t>However it is an ill-posed problem!</a:t>
            </a:r>
          </a:p>
          <a:p>
            <a:pPr lvl="1"/>
            <a:r>
              <a:rPr lang="en-US" dirty="0" smtClean="0"/>
              <a:t>Factors are not clear</a:t>
            </a:r>
          </a:p>
          <a:p>
            <a:pPr lvl="1"/>
            <a:r>
              <a:rPr lang="en-US" dirty="0" smtClean="0"/>
              <a:t>Factor dependence are not clear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6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54D32FD-7A0E-49C5-A2B5-384B75B75C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854" y="1116726"/>
            <a:ext cx="8364160" cy="4289460"/>
          </a:xfrm>
          <a:prstGeom prst="rect">
            <a:avLst/>
          </a:prstGeom>
        </p:spPr>
      </p:pic>
      <p:pic>
        <p:nvPicPr>
          <p:cNvPr id="5" name="CHEAVD_1_1_E02_001_worrie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050934" y="4022725"/>
            <a:ext cx="487363" cy="487363"/>
          </a:xfrm>
          <a:prstGeom prst="rect">
            <a:avLst/>
          </a:prstGeom>
        </p:spPr>
      </p:pic>
      <p:pic>
        <p:nvPicPr>
          <p:cNvPr id="6" name="recover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603625" y="4022725"/>
            <a:ext cx="487363" cy="487363"/>
          </a:xfrm>
          <a:prstGeom prst="rect">
            <a:avLst/>
          </a:prstGeom>
        </p:spPr>
      </p:pic>
      <p:pic>
        <p:nvPicPr>
          <p:cNvPr id="7" name="phon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491884" y="1838681"/>
            <a:ext cx="487363" cy="487363"/>
          </a:xfrm>
          <a:prstGeom prst="rect">
            <a:avLst/>
          </a:prstGeom>
        </p:spPr>
      </p:pic>
      <p:pic>
        <p:nvPicPr>
          <p:cNvPr id="8" name="speaker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956300" y="1838681"/>
            <a:ext cx="487363" cy="487363"/>
          </a:xfrm>
          <a:prstGeom prst="rect">
            <a:avLst/>
          </a:prstGeom>
        </p:spPr>
      </p:pic>
      <p:pic>
        <p:nvPicPr>
          <p:cNvPr id="9" name="emotion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28025" y="17759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0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8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Voiceprint!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1772816"/>
            <a:ext cx="22574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1648992"/>
            <a:ext cx="232322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1556792"/>
            <a:ext cx="2526016" cy="223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877" y="4005065"/>
            <a:ext cx="23907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700" y="4024115"/>
            <a:ext cx="22955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4037038"/>
            <a:ext cx="2358008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81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inference model of Fujisaki model</a:t>
            </a:r>
            <a:endParaRPr lang="en-US" dirty="0"/>
          </a:p>
        </p:txBody>
      </p:sp>
      <p:pic>
        <p:nvPicPr>
          <p:cNvPr id="4" name="Picture 2" descr="语音生成模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11" y="2560367"/>
            <a:ext cx="5325689" cy="314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42264" y="2306414"/>
            <a:ext cx="575582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73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Prons and Cons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Prons</a:t>
            </a:r>
          </a:p>
          <a:p>
            <a:pPr lvl="1"/>
            <a:r>
              <a:rPr lang="en-US" dirty="0" smtClean="0"/>
              <a:t>It derives task-oriented factors, hence directly benefit for speech processing tasks</a:t>
            </a:r>
          </a:p>
          <a:p>
            <a:pPr lvl="1"/>
            <a:r>
              <a:rPr lang="en-US" dirty="0" smtClean="0"/>
              <a:t>It fully uses data with different labels, hence sharing information</a:t>
            </a:r>
          </a:p>
          <a:p>
            <a:pPr lvl="1"/>
            <a:r>
              <a:rPr lang="en-US" dirty="0" smtClean="0"/>
              <a:t>It is mostly useful for non-significant factors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It is purely discriminative, not directly related to the generation process</a:t>
            </a:r>
          </a:p>
          <a:p>
            <a:pPr lvl="1"/>
            <a:r>
              <a:rPr lang="en-US" dirty="0" smtClean="0"/>
              <a:t>It is short-term, not temporally dependent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52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design a generative Fujisaki model?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250" y="1901825"/>
            <a:ext cx="4476750" cy="2336800"/>
          </a:xfrm>
        </p:spPr>
        <p:txBody>
          <a:bodyPr/>
          <a:lstStyle/>
          <a:p>
            <a:r>
              <a:rPr lang="en-US" dirty="0" smtClean="0"/>
              <a:t>Simulate the generative process</a:t>
            </a:r>
          </a:p>
          <a:p>
            <a:r>
              <a:rPr lang="en-US" dirty="0" smtClean="0"/>
              <a:t>Still can infer the factors</a:t>
            </a:r>
          </a:p>
          <a:p>
            <a:r>
              <a:rPr lang="en-US" dirty="0" smtClean="0"/>
              <a:t>Ideally temporally dependent</a:t>
            </a:r>
            <a:endParaRPr lang="en-US" dirty="0"/>
          </a:p>
        </p:txBody>
      </p:sp>
      <p:pic>
        <p:nvPicPr>
          <p:cNvPr id="4" name="Picture 2" descr="语音生成模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2170771"/>
            <a:ext cx="6735215" cy="398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7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think of an entropy presevation process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4"/>
            <a:ext cx="3838575" cy="3127375"/>
          </a:xfrm>
        </p:spPr>
        <p:txBody>
          <a:bodyPr/>
          <a:lstStyle/>
          <a:p>
            <a:r>
              <a:rPr lang="en-US" dirty="0" smtClean="0"/>
              <a:t>Each factor is an uncertainty, and contributes an additional entropy</a:t>
            </a:r>
          </a:p>
          <a:p>
            <a:r>
              <a:rPr lang="en-US" dirty="0" smtClean="0"/>
              <a:t>All the entropy leads to variance of the speech signals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圆角矩形 3"/>
          <p:cNvSpPr/>
          <p:nvPr/>
        </p:nvSpPr>
        <p:spPr>
          <a:xfrm>
            <a:off x="7467600" y="2686050"/>
            <a:ext cx="2400300" cy="1247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本框 4"/>
          <p:cNvSpPr txBox="1"/>
          <p:nvPr/>
        </p:nvSpPr>
        <p:spPr>
          <a:xfrm>
            <a:off x="5071679" y="2408515"/>
            <a:ext cx="145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H(z-linguistic)</a:t>
            </a:r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0534650" y="3125271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H(x)</a:t>
            </a:r>
            <a:endParaRPr 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02395" y="3204645"/>
            <a:ext cx="1361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H(z-speaker)</a:t>
            </a:r>
            <a:endParaRPr 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102776" y="4105275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H(z-emotion)</a:t>
            </a:r>
            <a:endParaRPr lang="en-US" dirty="0"/>
          </a:p>
        </p:txBody>
      </p:sp>
      <p:cxnSp>
        <p:nvCxnSpPr>
          <p:cNvPr id="10" name="直接箭头连接符 9"/>
          <p:cNvCxnSpPr>
            <a:endCxn id="4" idx="1"/>
          </p:cNvCxnSpPr>
          <p:nvPr/>
        </p:nvCxnSpPr>
        <p:spPr>
          <a:xfrm>
            <a:off x="6529770" y="2777847"/>
            <a:ext cx="937830" cy="532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6629400" y="3409950"/>
            <a:ext cx="772673" cy="84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8" idx="3"/>
          </p:cNvCxnSpPr>
          <p:nvPr/>
        </p:nvCxnSpPr>
        <p:spPr>
          <a:xfrm flipV="1">
            <a:off x="6529770" y="3648075"/>
            <a:ext cx="872303" cy="641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endCxn id="6" idx="1"/>
          </p:cNvCxnSpPr>
          <p:nvPr/>
        </p:nvCxnSpPr>
        <p:spPr>
          <a:xfrm flipV="1">
            <a:off x="9933427" y="3309937"/>
            <a:ext cx="60122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36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Implemented as an invertible transform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655" y="4256507"/>
            <a:ext cx="8564690" cy="1448968"/>
          </a:xfrm>
          <a:prstGeom prst="rect">
            <a:avLst/>
          </a:prstGeom>
        </p:spPr>
      </p:pic>
      <p:pic>
        <p:nvPicPr>
          <p:cNvPr id="5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0219" y="1739013"/>
            <a:ext cx="927735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8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assumptions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010775" cy="1689100"/>
          </a:xfrm>
        </p:spPr>
        <p:txBody>
          <a:bodyPr/>
          <a:lstStyle/>
          <a:p>
            <a:r>
              <a:rPr lang="en-US" dirty="0" smtClean="0"/>
              <a:t>The factors are Gaussian and additive</a:t>
            </a:r>
          </a:p>
          <a:p>
            <a:r>
              <a:rPr lang="en-US" dirty="0" smtClean="0"/>
              <a:t>The Jacobin and so the determinant are easy to compute</a:t>
            </a:r>
          </a:p>
          <a:p>
            <a:r>
              <a:rPr lang="en-US" dirty="0" smtClean="0"/>
              <a:t>A simple example</a:t>
            </a:r>
          </a:p>
          <a:p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012" y="3377733"/>
            <a:ext cx="8133976" cy="322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5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 to speech generation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5267325" cy="2413000"/>
          </a:xfrm>
        </p:spPr>
        <p:txBody>
          <a:bodyPr/>
          <a:lstStyle/>
          <a:p>
            <a:r>
              <a:rPr lang="en-US" dirty="0" smtClean="0"/>
              <a:t>Select single phones from TIMIT</a:t>
            </a:r>
          </a:p>
          <a:p>
            <a:r>
              <a:rPr lang="en-US" dirty="0" smtClean="0"/>
              <a:t>Treat each segment as a picture</a:t>
            </a:r>
          </a:p>
          <a:p>
            <a:r>
              <a:rPr lang="en-US" altLang="zh-CN" dirty="0" smtClean="0"/>
              <a:t>Silence padding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3819525"/>
            <a:ext cx="3324225" cy="24955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075" y="3199227"/>
            <a:ext cx="2352675" cy="3268248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5705475" y="4629150"/>
            <a:ext cx="1371600" cy="790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2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Apply to speech generation</a:t>
            </a:r>
            <a:endParaRPr lang="en-US" dirty="0"/>
          </a:p>
        </p:txBody>
      </p:sp>
      <p:pic>
        <p:nvPicPr>
          <p:cNvPr id="5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069" y="2538413"/>
            <a:ext cx="9277350" cy="2038350"/>
          </a:xfrm>
          <a:prstGeom prst="rect">
            <a:avLst/>
          </a:prstGeom>
        </p:spPr>
      </p:pic>
      <p:sp>
        <p:nvSpPr>
          <p:cNvPr id="3" name="左箭头 2"/>
          <p:cNvSpPr/>
          <p:nvPr/>
        </p:nvSpPr>
        <p:spPr>
          <a:xfrm>
            <a:off x="2781299" y="4800600"/>
            <a:ext cx="6962775" cy="2238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948448" y="1769031"/>
            <a:ext cx="6383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C</a:t>
            </a:r>
            <a:r>
              <a:rPr lang="en-US" altLang="zh-CN" sz="2800" dirty="0" smtClean="0"/>
              <a:t>onvert speech signals to a Gaussian ball…</a:t>
            </a:r>
            <a:endParaRPr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200091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Factorization by physical assumptions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99236"/>
            <a:ext cx="8348932" cy="788179"/>
          </a:xfrm>
        </p:spPr>
        <p:txBody>
          <a:bodyPr/>
          <a:lstStyle/>
          <a:p>
            <a:r>
              <a:rPr lang="en-US" dirty="0" smtClean="0"/>
              <a:t>Impose ASSUMPTIONS of speech production process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53" y="2111369"/>
            <a:ext cx="6746968" cy="422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1276710" y="6391763"/>
            <a:ext cx="4641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HTS document: http://hts.sp.nitech.ac.jp/ </a:t>
            </a:r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8134708" y="2111369"/>
            <a:ext cx="33125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ASSUMPTION 0: </a:t>
            </a:r>
            <a:r>
              <a:rPr lang="en-US" sz="2800" dirty="0" smtClean="0"/>
              <a:t>Speech is produced by a source- filter process.</a:t>
            </a:r>
          </a:p>
          <a:p>
            <a:r>
              <a:rPr lang="en-US" sz="2800" b="1" dirty="0" smtClean="0"/>
              <a:t>ASSUMPTION 1: </a:t>
            </a:r>
            <a:r>
              <a:rPr lang="en-US" sz="2800" dirty="0" smtClean="0"/>
              <a:t>Source is either white noise or pulse train.</a:t>
            </a:r>
          </a:p>
          <a:p>
            <a:r>
              <a:rPr lang="en-US" sz="2800" b="1" dirty="0" smtClean="0"/>
              <a:t>ASSUMPTION 2: </a:t>
            </a:r>
            <a:r>
              <a:rPr lang="en-US" sz="2800" dirty="0" smtClean="0"/>
              <a:t>Filter is an all-pole model, or linear prediction.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399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 in the z space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23996" y="1562101"/>
            <a:ext cx="6516142" cy="412586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838200" y="2047875"/>
            <a:ext cx="3400425" cy="304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椭圆 5"/>
          <p:cNvSpPr/>
          <p:nvPr/>
        </p:nvSpPr>
        <p:spPr>
          <a:xfrm>
            <a:off x="1562100" y="2790825"/>
            <a:ext cx="2667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椭圆 6"/>
          <p:cNvSpPr/>
          <p:nvPr/>
        </p:nvSpPr>
        <p:spPr>
          <a:xfrm>
            <a:off x="3095625" y="3200400"/>
            <a:ext cx="2667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1828800" y="3028950"/>
            <a:ext cx="1266825" cy="323850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hange_aa2ae_0.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718175" y="1965325"/>
            <a:ext cx="487363" cy="487363"/>
          </a:xfrm>
          <a:prstGeom prst="rect">
            <a:avLst/>
          </a:prstGeom>
        </p:spPr>
      </p:pic>
      <p:pic>
        <p:nvPicPr>
          <p:cNvPr id="13" name="change_aa2ae_0.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927533" y="1946275"/>
            <a:ext cx="487363" cy="487363"/>
          </a:xfrm>
          <a:prstGeom prst="rect">
            <a:avLst/>
          </a:prstGeom>
        </p:spPr>
      </p:pic>
      <p:pic>
        <p:nvPicPr>
          <p:cNvPr id="14" name="change_aa2ae_0.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0136891" y="1946275"/>
            <a:ext cx="487363" cy="487363"/>
          </a:xfrm>
          <a:prstGeom prst="rect">
            <a:avLst/>
          </a:prstGeom>
        </p:spPr>
      </p:pic>
      <p:pic>
        <p:nvPicPr>
          <p:cNvPr id="15" name="change_aa2ae_0.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718175" y="3405982"/>
            <a:ext cx="487363" cy="487363"/>
          </a:xfrm>
          <a:prstGeom prst="rect">
            <a:avLst/>
          </a:prstGeom>
        </p:spPr>
      </p:pic>
      <p:pic>
        <p:nvPicPr>
          <p:cNvPr id="16" name="change_aa2ae_0.5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832804" y="3381349"/>
            <a:ext cx="487363" cy="487363"/>
          </a:xfrm>
          <a:prstGeom prst="rect">
            <a:avLst/>
          </a:prstGeom>
        </p:spPr>
      </p:pic>
      <p:pic>
        <p:nvPicPr>
          <p:cNvPr id="17" name="change_aa2ae_0.6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0136890" y="3381348"/>
            <a:ext cx="487363" cy="487363"/>
          </a:xfrm>
          <a:prstGeom prst="rect">
            <a:avLst/>
          </a:prstGeom>
        </p:spPr>
      </p:pic>
      <p:pic>
        <p:nvPicPr>
          <p:cNvPr id="18" name="change_aa2ae_0.7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718174" y="4856164"/>
            <a:ext cx="487363" cy="487363"/>
          </a:xfrm>
          <a:prstGeom prst="rect">
            <a:avLst/>
          </a:prstGeom>
        </p:spPr>
      </p:pic>
      <p:pic>
        <p:nvPicPr>
          <p:cNvPr id="19" name="change_aa2ae_0.9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927532" y="4852193"/>
            <a:ext cx="487363" cy="487363"/>
          </a:xfrm>
          <a:prstGeom prst="rect">
            <a:avLst/>
          </a:prstGeom>
        </p:spPr>
      </p:pic>
      <p:pic>
        <p:nvPicPr>
          <p:cNvPr id="20" name="change_aa2ae_1.0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0136890" y="48807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3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3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3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3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3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3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101" y="328612"/>
            <a:ext cx="8565525" cy="569118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946101" y="6273284"/>
            <a:ext cx="7761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Sherjil Ozaira and Yoshua Bengio , Deep Directed Generative Autoencoders,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26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Factorization by walking in the z space</a:t>
            </a:r>
            <a:endParaRPr lang="en-US" dirty="0"/>
          </a:p>
        </p:txBody>
      </p:sp>
      <p:sp>
        <p:nvSpPr>
          <p:cNvPr id="5" name="椭圆 4"/>
          <p:cNvSpPr/>
          <p:nvPr/>
        </p:nvSpPr>
        <p:spPr>
          <a:xfrm>
            <a:off x="3409950" y="1962150"/>
            <a:ext cx="4876800" cy="428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椭圆 5"/>
          <p:cNvSpPr/>
          <p:nvPr/>
        </p:nvSpPr>
        <p:spPr>
          <a:xfrm>
            <a:off x="4905375" y="2581275"/>
            <a:ext cx="2667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椭圆 6"/>
          <p:cNvSpPr/>
          <p:nvPr/>
        </p:nvSpPr>
        <p:spPr>
          <a:xfrm>
            <a:off x="6438900" y="2990850"/>
            <a:ext cx="2667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5172075" y="2819400"/>
            <a:ext cx="1266825" cy="323850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5276850" y="4781550"/>
            <a:ext cx="2667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5629276" y="3398043"/>
            <a:ext cx="809624" cy="1231107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7229475" y="3756421"/>
            <a:ext cx="2667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5781676" y="4156471"/>
            <a:ext cx="1447799" cy="625079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71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7000"/>
            <a:ext cx="10515600" cy="1325563"/>
          </a:xfrm>
        </p:spPr>
        <p:txBody>
          <a:bodyPr/>
          <a:lstStyle/>
          <a:p>
            <a:r>
              <a:rPr lang="en-US" dirty="0" smtClean="0"/>
              <a:t>Discrimination lost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321" y="1304925"/>
            <a:ext cx="8973879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9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discrimination back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68475"/>
            <a:ext cx="9582150" cy="803275"/>
          </a:xfrm>
        </p:spPr>
        <p:txBody>
          <a:bodyPr>
            <a:normAutofit/>
          </a:bodyPr>
          <a:lstStyle/>
          <a:p>
            <a:r>
              <a:rPr lang="en-US" dirty="0" smtClean="0"/>
              <a:t>Using class information, but still maximum likelihood.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104" y="2418026"/>
            <a:ext cx="2880000" cy="216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008" y="2418026"/>
            <a:ext cx="2880000" cy="216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722" y="4454201"/>
            <a:ext cx="2880000" cy="216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758" y="4454201"/>
            <a:ext cx="2880000" cy="216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758" y="2418026"/>
            <a:ext cx="2880000" cy="216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339" y="4454201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5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entropy-preserved flow did?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a generative model that simulate the generation process by complex neural net</a:t>
            </a:r>
          </a:p>
          <a:p>
            <a:r>
              <a:rPr lang="en-US" dirty="0" smtClean="0"/>
              <a:t>The neural net is invertible, hence no information lost, and the inference is simple</a:t>
            </a:r>
          </a:p>
          <a:p>
            <a:r>
              <a:rPr lang="en-US" dirty="0" smtClean="0"/>
              <a:t>Temporal info is preserved by looking at the whole segment</a:t>
            </a:r>
          </a:p>
          <a:p>
            <a:r>
              <a:rPr lang="en-US" dirty="0" smtClean="0"/>
              <a:t>We can get a factor by moving in the z space towards a particular direction</a:t>
            </a:r>
          </a:p>
          <a:p>
            <a:r>
              <a:rPr lang="en-US" dirty="0" smtClean="0"/>
              <a:t>Factorization is then done within a generative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32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far we are from Fujisaki model?</a:t>
            </a:r>
            <a:endParaRPr lang="en-US" dirty="0"/>
          </a:p>
        </p:txBody>
      </p:sp>
      <p:pic>
        <p:nvPicPr>
          <p:cNvPr id="4" name="Picture 2" descr="语音生成模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343" y="1968312"/>
            <a:ext cx="5544764" cy="250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7325" y="4586988"/>
            <a:ext cx="9277350" cy="20383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38199" y="1690688"/>
            <a:ext cx="41052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It has been generative.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It can be inferred.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Factors can be obained by direction, and factorization by z movement.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However hierarchical structure not identified.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Do we really need it?</a:t>
            </a:r>
          </a:p>
        </p:txBody>
      </p:sp>
    </p:spTree>
    <p:extLst>
      <p:ext uri="{BB962C8B-B14F-4D97-AF65-F5344CB8AC3E}">
        <p14:creationId xmlns:p14="http://schemas.microsoft.com/office/powerpoint/2010/main" val="111731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hope to factorize speech with a more comprehensive way</a:t>
            </a:r>
          </a:p>
          <a:p>
            <a:r>
              <a:rPr lang="en-US" dirty="0" smtClean="0"/>
              <a:t>Fujisaki model is a good framework</a:t>
            </a:r>
          </a:p>
          <a:p>
            <a:r>
              <a:rPr lang="en-US" dirty="0" smtClean="0"/>
              <a:t>We have designed two implementations for the model, one discriminative and the other generative.</a:t>
            </a:r>
          </a:p>
          <a:p>
            <a:r>
              <a:rPr lang="en-US" dirty="0" smtClean="0"/>
              <a:t>Looks factorization is possible!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2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12321" y="891336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Factorize speech into source + filter</a:t>
            </a:r>
            <a:endParaRPr lang="zh-CN" alt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224053" y="3240836"/>
            <a:ext cx="2108200" cy="153297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000" dirty="0" smtClean="0">
                <a:solidFill>
                  <a:srgbClr val="000000"/>
                </a:solidFill>
                <a:latin typeface="Arial" charset="0"/>
              </a:rPr>
              <a:t>Linear</a:t>
            </a:r>
            <a:endParaRPr lang="en-US" altLang="ja-JP" sz="2000" dirty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altLang="ja-JP" sz="2000" dirty="0">
                <a:solidFill>
                  <a:srgbClr val="000000"/>
                </a:solidFill>
                <a:latin typeface="Arial" charset="0"/>
              </a:rPr>
              <a:t>time-invariant</a:t>
            </a:r>
          </a:p>
          <a:p>
            <a:pPr algn="ctr"/>
            <a:r>
              <a:rPr lang="en-US" altLang="ja-JP" sz="2000" dirty="0" smtClean="0">
                <a:solidFill>
                  <a:srgbClr val="000000"/>
                </a:solidFill>
                <a:latin typeface="Arial" charset="0"/>
              </a:rPr>
              <a:t>system</a:t>
            </a:r>
          </a:p>
          <a:p>
            <a:pPr algn="ctr"/>
            <a:endParaRPr lang="en-US" altLang="ja-JP" sz="1200" dirty="0">
              <a:solidFill>
                <a:srgbClr val="000000"/>
              </a:solidFill>
              <a:latin typeface="Arial" charset="0"/>
            </a:endParaRPr>
          </a:p>
          <a:p>
            <a:pPr algn="ctr"/>
            <a:endParaRPr lang="en-US" altLang="ja-JP" sz="1800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6" name="Object 3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29418738"/>
              </p:ext>
            </p:extLst>
          </p:nvPr>
        </p:nvGraphicFramePr>
        <p:xfrm>
          <a:off x="5959859" y="4326458"/>
          <a:ext cx="636588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" name="数式" r:id="rId3" imgW="317225" imgH="203024" progId="Equation.3">
                  <p:embed/>
                </p:oleObj>
              </mc:Choice>
              <mc:Fallback>
                <p:oleObj name="数式" r:id="rId3" imgW="317225" imgH="203024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9859" y="4326458"/>
                        <a:ext cx="636588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3637"/>
              </p:ext>
            </p:extLst>
          </p:nvPr>
        </p:nvGraphicFramePr>
        <p:xfrm>
          <a:off x="3968341" y="3588499"/>
          <a:ext cx="611187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0" name="数式" r:id="rId5" imgW="304536" imgH="203024" progId="Equation.3">
                  <p:embed/>
                </p:oleObj>
              </mc:Choice>
              <mc:Fallback>
                <p:oleObj name="数式" r:id="rId5" imgW="304536" imgH="203024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341" y="3588499"/>
                        <a:ext cx="611187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120309"/>
              </p:ext>
            </p:extLst>
          </p:nvPr>
        </p:nvGraphicFramePr>
        <p:xfrm>
          <a:off x="7656103" y="4175874"/>
          <a:ext cx="2184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" name="数式" r:id="rId7" imgW="1091726" imgH="203112" progId="Equation.3">
                  <p:embed/>
                </p:oleObj>
              </mc:Choice>
              <mc:Fallback>
                <p:oleObj name="数式" r:id="rId7" imgW="1091726" imgH="203112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6103" y="4175874"/>
                        <a:ext cx="21844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1591853" y="2348661"/>
            <a:ext cx="8509000" cy="2743200"/>
          </a:xfrm>
          <a:prstGeom prst="roundRect">
            <a:avLst>
              <a:gd name="adj" fmla="val 1031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3001553" y="3428161"/>
            <a:ext cx="450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3452403" y="3424192"/>
            <a:ext cx="0" cy="2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3001553" y="4507661"/>
            <a:ext cx="450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3452403" y="4306842"/>
            <a:ext cx="0" cy="2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3401603" y="3644061"/>
            <a:ext cx="101600" cy="101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3401603" y="4202861"/>
            <a:ext cx="101600" cy="101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3310656" y="3745661"/>
            <a:ext cx="402892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3713548" y="3951243"/>
            <a:ext cx="101600" cy="101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3811972" y="3999661"/>
            <a:ext cx="14120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7344953" y="3974261"/>
            <a:ext cx="825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3698471" y="3240836"/>
            <a:ext cx="11849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 dirty="0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altLang="ja-JP" sz="1800" dirty="0" smtClean="0">
                <a:solidFill>
                  <a:srgbClr val="000000"/>
                </a:solidFill>
                <a:latin typeface="Arial" charset="0"/>
              </a:rPr>
              <a:t>xcitation</a:t>
            </a:r>
            <a:endParaRPr lang="en-US" altLang="ja-JP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1715678" y="3236074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altLang="ja-JP" sz="1800" dirty="0" smtClean="0">
                <a:solidFill>
                  <a:srgbClr val="000000"/>
                </a:solidFill>
                <a:latin typeface="Arial" charset="0"/>
              </a:rPr>
              <a:t>ulse </a:t>
            </a:r>
            <a:r>
              <a:rPr lang="en-US" altLang="ja-JP" sz="1800" dirty="0">
                <a:solidFill>
                  <a:srgbClr val="000000"/>
                </a:solidFill>
                <a:latin typeface="Arial" charset="0"/>
              </a:rPr>
              <a:t>train</a:t>
            </a: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1621336" y="4328274"/>
            <a:ext cx="13901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 dirty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altLang="ja-JP" sz="1800" dirty="0" smtClean="0">
                <a:solidFill>
                  <a:srgbClr val="000000"/>
                </a:solidFill>
                <a:latin typeface="Arial" charset="0"/>
              </a:rPr>
              <a:t>hite </a:t>
            </a:r>
            <a:r>
              <a:rPr lang="en-US" altLang="ja-JP" sz="1800" dirty="0">
                <a:solidFill>
                  <a:srgbClr val="000000"/>
                </a:solidFill>
                <a:latin typeface="Arial" charset="0"/>
              </a:rPr>
              <a:t>noise</a:t>
            </a:r>
          </a:p>
        </p:txBody>
      </p: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8281578" y="3756774"/>
            <a:ext cx="9669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altLang="ja-JP" sz="1800" dirty="0" smtClean="0">
                <a:solidFill>
                  <a:srgbClr val="000000"/>
                </a:solidFill>
                <a:latin typeface="Arial" charset="0"/>
              </a:rPr>
              <a:t>peech</a:t>
            </a:r>
            <a:endParaRPr lang="en-US" altLang="ja-JP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1991444" y="2537574"/>
            <a:ext cx="9973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0000CC"/>
                </a:solidFill>
                <a:latin typeface="Arial" charset="0"/>
              </a:rPr>
              <a:t>Source</a:t>
            </a:r>
            <a:endParaRPr lang="en-US" altLang="ja-JP" sz="2000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5897588" y="2537574"/>
            <a:ext cx="7553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0000CC"/>
                </a:solidFill>
                <a:latin typeface="Arial" charset="0"/>
              </a:rPr>
              <a:t>Filter</a:t>
            </a:r>
            <a:endParaRPr lang="en-US" altLang="ja-JP" sz="2000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6" name="Line 32"/>
          <p:cNvSpPr>
            <a:spLocks noChangeShapeType="1"/>
          </p:cNvSpPr>
          <p:nvPr/>
        </p:nvSpPr>
        <p:spPr bwMode="auto">
          <a:xfrm flipH="1">
            <a:off x="4868453" y="2412161"/>
            <a:ext cx="12700" cy="2590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27" name="星 4 33"/>
          <p:cNvSpPr>
            <a:spLocks noChangeAspect="1"/>
          </p:cNvSpPr>
          <p:nvPr/>
        </p:nvSpPr>
        <p:spPr>
          <a:xfrm>
            <a:off x="8824755" y="579617"/>
            <a:ext cx="219681" cy="219681"/>
          </a:xfrm>
          <a:prstGeom prst="star4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8" name="Picture 885" descr="C:\Users\kyosuke_acer\Desktop\HTS_demo\fig\puls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602" y="3734070"/>
            <a:ext cx="1301750" cy="20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86" descr="C:\Users\kyosuke_acer\Desktop\HTS_demo\fig\nois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034" y="4710306"/>
            <a:ext cx="1339995" cy="32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31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deeper view in frequency domain</a:t>
            </a:r>
            <a:endParaRPr lang="en-US" dirty="0"/>
          </a:p>
        </p:txBody>
      </p:sp>
      <p:sp>
        <p:nvSpPr>
          <p:cNvPr id="4" name="矩形 4"/>
          <p:cNvSpPr>
            <a:spLocks noChangeArrowheads="1"/>
          </p:cNvSpPr>
          <p:nvPr/>
        </p:nvSpPr>
        <p:spPr bwMode="auto">
          <a:xfrm>
            <a:off x="2258683" y="5417778"/>
            <a:ext cx="807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/>
              <a:t>http://147.162.36.50/cochlea/cochleapages/theory/sndproc/sndcomm.htm</a:t>
            </a:r>
            <a:endParaRPr lang="zh-CN" altLang="en-US" sz="1800"/>
          </a:p>
        </p:txBody>
      </p:sp>
      <p:pic>
        <p:nvPicPr>
          <p:cNvPr id="7" name="Picture 2" descr="“formant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282" y="1914974"/>
            <a:ext cx="8637436" cy="298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85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“formant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5" y="1068238"/>
            <a:ext cx="7078663" cy="47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3886200" y="6400800"/>
            <a:ext cx="5029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100"/>
              <a:t>http://147.162.36.50/cochlea/cochleapages/theory/sndproc/sndcomm.htm</a:t>
            </a:r>
            <a:endParaRPr lang="zh-CN" altLang="en-US" sz="1100"/>
          </a:p>
        </p:txBody>
      </p:sp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693738" y="5562600"/>
            <a:ext cx="7620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 i="0"/>
              <a:t>This figure illustrates the spectral structure of the harmonics under the formant profile of vowel </a:t>
            </a:r>
            <a:r>
              <a:rPr lang="en-US" altLang="zh-CN" sz="1200" b="1"/>
              <a:t>a</a:t>
            </a:r>
            <a:r>
              <a:rPr lang="en-US" altLang="zh-CN" sz="1200" i="0"/>
              <a:t>. In the course of a speech utterance, these profiles undergo abrupt changes that can perceived by the auditory apparatus only if appropriately filtered. </a:t>
            </a:r>
            <a:endParaRPr lang="zh-CN" altLang="en-US" sz="120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F0, harmonics, and formants</a:t>
            </a:r>
            <a:endParaRPr lang="zh-CN" altLang="en-US" dirty="0" smtClean="0"/>
          </a:p>
        </p:txBody>
      </p:sp>
      <p:pic>
        <p:nvPicPr>
          <p:cNvPr id="8" name="Picture 2" descr="“formant”的图片搜索结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687" y="1068238"/>
            <a:ext cx="4282019" cy="378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83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very nice factorization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and physiological rationality </a:t>
            </a:r>
          </a:p>
          <a:p>
            <a:r>
              <a:rPr lang="en-US" dirty="0" smtClean="0"/>
              <a:t>Related to perceptual properties, e.g., pitch, linguistic content</a:t>
            </a:r>
          </a:p>
          <a:p>
            <a:r>
              <a:rPr lang="en-US" dirty="0" smtClean="0"/>
              <a:t>Easy to manipulate</a:t>
            </a:r>
          </a:p>
          <a:p>
            <a:r>
              <a:rPr lang="en-US" dirty="0" smtClean="0"/>
              <a:t>Easy to compute (LPC)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78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it is not perfect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It is</a:t>
            </a:r>
            <a:r>
              <a:rPr lang="en-US" altLang="zh-CN" dirty="0" smtClean="0"/>
              <a:t> not task-oriented</a:t>
            </a:r>
            <a:endParaRPr lang="en-US" dirty="0" smtClean="0"/>
          </a:p>
          <a:p>
            <a:pPr lvl="1"/>
            <a:r>
              <a:rPr lang="en-US" dirty="0" smtClean="0"/>
              <a:t>Which is related to speaker traits? </a:t>
            </a:r>
          </a:p>
          <a:p>
            <a:pPr lvl="1"/>
            <a:r>
              <a:rPr lang="en-US" dirty="0" smtClean="0"/>
              <a:t>Which is related to emotion?</a:t>
            </a:r>
          </a:p>
          <a:p>
            <a:r>
              <a:rPr lang="en-US" dirty="0" smtClean="0"/>
              <a:t>It is not always stable</a:t>
            </a:r>
          </a:p>
          <a:p>
            <a:pPr lvl="1"/>
            <a:r>
              <a:rPr lang="en-US" dirty="0" smtClean="0"/>
              <a:t>Difficulties in F0 estimation</a:t>
            </a:r>
          </a:p>
          <a:p>
            <a:pPr lvl="1"/>
            <a:r>
              <a:rPr lang="en-US" dirty="0" smtClean="0"/>
              <a:t>Unexpected results after re-synthesis</a:t>
            </a:r>
          </a:p>
          <a:p>
            <a:r>
              <a:rPr lang="en-US" dirty="0" smtClean="0"/>
              <a:t>It is not accurate</a:t>
            </a:r>
          </a:p>
          <a:p>
            <a:pPr lvl="1"/>
            <a:r>
              <a:rPr lang="en-US" dirty="0" smtClean="0"/>
              <a:t>Temporal dependency not considered</a:t>
            </a:r>
          </a:p>
          <a:p>
            <a:pPr lvl="1"/>
            <a:r>
              <a:rPr lang="en-US" dirty="0" smtClean="0"/>
              <a:t>Linear assumption is strong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9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1114</Words>
  <Application>Microsoft Office PowerPoint</Application>
  <PresentationFormat>宽屏</PresentationFormat>
  <Paragraphs>170</Paragraphs>
  <Slides>47</Slides>
  <Notes>0</Notes>
  <HiddenSlides>0</HiddenSlides>
  <MMClips>14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57" baseType="lpstr">
      <vt:lpstr>ＭＳ Ｐゴシック</vt:lpstr>
      <vt:lpstr>Roboto</vt:lpstr>
      <vt:lpstr>宋体</vt:lpstr>
      <vt:lpstr>Arial</vt:lpstr>
      <vt:lpstr>Calibri</vt:lpstr>
      <vt:lpstr>Calibri Light</vt:lpstr>
      <vt:lpstr>Times New Roman</vt:lpstr>
      <vt:lpstr>Verdana</vt:lpstr>
      <vt:lpstr>Office 主题</vt:lpstr>
      <vt:lpstr>数式</vt:lpstr>
      <vt:lpstr>Speech Factorization: Squeeze Stereo Information from Speech Signals</vt:lpstr>
      <vt:lpstr>Complex speech signal</vt:lpstr>
      <vt:lpstr>Factorize speech signals</vt:lpstr>
      <vt:lpstr>Factorization by physical assumptions</vt:lpstr>
      <vt:lpstr>Factorize speech into source + filter</vt:lpstr>
      <vt:lpstr>A deeper view in frequency domain</vt:lpstr>
      <vt:lpstr>F0, harmonics, and formants</vt:lpstr>
      <vt:lpstr>A very nice factorization</vt:lpstr>
      <vt:lpstr>But it is not perfect</vt:lpstr>
      <vt:lpstr>We are seeking new factorization approaches</vt:lpstr>
      <vt:lpstr>Fujisaki Model: A possible theoretical framework 20 years ago </vt:lpstr>
      <vt:lpstr>Unfortunately, it is only conceptual</vt:lpstr>
      <vt:lpstr>PowerPoint 演示文稿</vt:lpstr>
      <vt:lpstr>Two new observations made us happy</vt:lpstr>
      <vt:lpstr>Puzzle on speaker traits</vt:lpstr>
      <vt:lpstr>PowerPoint 演示文稿</vt:lpstr>
      <vt:lpstr>Success on shor-time speaker feature learning</vt:lpstr>
      <vt:lpstr>Success on shor-time speaker feature learning</vt:lpstr>
      <vt:lpstr>Success on shor-time speaker feature learning</vt:lpstr>
      <vt:lpstr>PowerPoint 演示文稿</vt:lpstr>
      <vt:lpstr>PowerPoint 演示文稿</vt:lpstr>
      <vt:lpstr>Puzzle on speech synthesis</vt:lpstr>
      <vt:lpstr>Can we just use the magnitude? </vt:lpstr>
      <vt:lpstr>Neural vocoder eliminates phase!</vt:lpstr>
      <vt:lpstr>PowerPoint 演示文稿</vt:lpstr>
      <vt:lpstr>Now we have more confidence on Fujisaki model!</vt:lpstr>
      <vt:lpstr>Deep cascaded factorization</vt:lpstr>
      <vt:lpstr>Application to emotion recognition</vt:lpstr>
      <vt:lpstr>Completeness</vt:lpstr>
      <vt:lpstr>PowerPoint 演示文稿</vt:lpstr>
      <vt:lpstr>Voiceprint!</vt:lpstr>
      <vt:lpstr>An inference model of Fujisaki model</vt:lpstr>
      <vt:lpstr>Prons and Cons</vt:lpstr>
      <vt:lpstr>Can we design a generative Fujisaki model?</vt:lpstr>
      <vt:lpstr>Let’s think of an entropy presevation process</vt:lpstr>
      <vt:lpstr>Implemented as an invertible transform</vt:lpstr>
      <vt:lpstr>More assumptions</vt:lpstr>
      <vt:lpstr>Apply to speech generation</vt:lpstr>
      <vt:lpstr>Apply to speech generation</vt:lpstr>
      <vt:lpstr>Walk in the z space</vt:lpstr>
      <vt:lpstr>PowerPoint 演示文稿</vt:lpstr>
      <vt:lpstr>Factorization by walking in the z space</vt:lpstr>
      <vt:lpstr>Discrimination lost</vt:lpstr>
      <vt:lpstr>Get discrimination back</vt:lpstr>
      <vt:lpstr>What the entropy-preserved flow did?</vt:lpstr>
      <vt:lpstr>How far we are from Fujisaki model?</vt:lpstr>
      <vt:lpstr>Conclusions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Speech Factorization: Squeeze Stereo Information from Speech Signals</dc:title>
  <dc:creator>wangd</dc:creator>
  <cp:lastModifiedBy>wangd</cp:lastModifiedBy>
  <cp:revision>132</cp:revision>
  <dcterms:created xsi:type="dcterms:W3CDTF">2019-11-16T11:57:26Z</dcterms:created>
  <dcterms:modified xsi:type="dcterms:W3CDTF">2019-11-17T07:51:21Z</dcterms:modified>
</cp:coreProperties>
</file>